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906000" cy="6858000" type="A4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426"/>
    <a:srgbClr val="F682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52" autoAdjust="0"/>
  </p:normalViewPr>
  <p:slideViewPr>
    <p:cSldViewPr>
      <p:cViewPr varScale="1">
        <p:scale>
          <a:sx n="65" d="100"/>
          <a:sy n="65" d="100"/>
        </p:scale>
        <p:origin x="1164" y="4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60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448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05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381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275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00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28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829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56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15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4467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608236-8AFE-48F4-AE16-5A523AEBA5A5}" type="datetimeFigureOut">
              <a:rPr lang="en-GB" smtClean="0"/>
              <a:t>14/07/2019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5B57C1-B4E9-4CD4-810A-E2F118312E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11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24" name="Straight Connector 1023"/>
          <p:cNvCxnSpPr/>
          <p:nvPr/>
        </p:nvCxnSpPr>
        <p:spPr>
          <a:xfrm>
            <a:off x="3296816" y="-315416"/>
            <a:ext cx="0" cy="7344816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>
            <a:off x="6609184" y="-315416"/>
            <a:ext cx="0" cy="7344816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-137248" y="2276872"/>
            <a:ext cx="10202816" cy="0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>
            <a:off x="-137248" y="4581128"/>
            <a:ext cx="10202816" cy="0"/>
          </a:xfrm>
          <a:prstGeom prst="line">
            <a:avLst/>
          </a:prstGeom>
          <a:ln w="9525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/>
          <p:cNvGrpSpPr/>
          <p:nvPr/>
        </p:nvGrpSpPr>
        <p:grpSpPr>
          <a:xfrm>
            <a:off x="122421" y="133699"/>
            <a:ext cx="3266344" cy="2016223"/>
            <a:chOff x="6609184" y="8872"/>
            <a:chExt cx="3469109" cy="2268000"/>
          </a:xfrm>
        </p:grpSpPr>
        <p:pic>
          <p:nvPicPr>
            <p:cNvPr id="147" name="Picture 146"/>
            <p:cNvPicPr>
              <a:picLocks noChangeAspect="1"/>
            </p:cNvPicPr>
            <p:nvPr/>
          </p:nvPicPr>
          <p:blipFill rotWithShape="1">
            <a:blip r:embed="rId2"/>
            <a:srcRect t="8172"/>
            <a:stretch/>
          </p:blipFill>
          <p:spPr>
            <a:xfrm>
              <a:off x="8723078" y="44624"/>
              <a:ext cx="1054458" cy="809155"/>
            </a:xfrm>
            <a:prstGeom prst="rect">
              <a:avLst/>
            </a:prstGeom>
          </p:spPr>
        </p:pic>
        <p:pic>
          <p:nvPicPr>
            <p:cNvPr id="148" name="Picture 147"/>
            <p:cNvPicPr>
              <a:picLocks noChangeAspect="1"/>
            </p:cNvPicPr>
            <p:nvPr/>
          </p:nvPicPr>
          <p:blipFill rotWithShape="1">
            <a:blip r:embed="rId3"/>
            <a:srcRect t="6028" b="5077"/>
            <a:stretch/>
          </p:blipFill>
          <p:spPr>
            <a:xfrm>
              <a:off x="6609184" y="8872"/>
              <a:ext cx="663570" cy="2268000"/>
            </a:xfrm>
            <a:prstGeom prst="rect">
              <a:avLst/>
            </a:prstGeom>
          </p:spPr>
        </p:pic>
        <p:sp>
          <p:nvSpPr>
            <p:cNvPr id="149" name="TextBox 148"/>
            <p:cNvSpPr txBox="1"/>
            <p:nvPr/>
          </p:nvSpPr>
          <p:spPr>
            <a:xfrm>
              <a:off x="7301648" y="1023119"/>
              <a:ext cx="2776645" cy="4500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C2Hearonline.com</a:t>
              </a:r>
              <a:endParaRPr lang="en-GB" sz="2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50" name="Rectangle 149"/>
            <p:cNvSpPr/>
            <p:nvPr/>
          </p:nvSpPr>
          <p:spPr>
            <a:xfrm>
              <a:off x="7227426" y="1609675"/>
              <a:ext cx="2570425" cy="6520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200"/>
                </a:spcAft>
              </a:pPr>
              <a:r>
                <a:rPr lang="en-GB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New ‘go to’ website </a:t>
              </a:r>
            </a:p>
            <a:p>
              <a:pPr algn="ctr"/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Hearing well, together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51" name="Straight Connector 150"/>
            <p:cNvCxnSpPr/>
            <p:nvPr/>
          </p:nvCxnSpPr>
          <p:spPr>
            <a:xfrm>
              <a:off x="7272754" y="980728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7278000" y="1558533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49" name="Group 248"/>
          <p:cNvGrpSpPr/>
          <p:nvPr/>
        </p:nvGrpSpPr>
        <p:grpSpPr>
          <a:xfrm>
            <a:off x="3330988" y="133699"/>
            <a:ext cx="3266344" cy="2016224"/>
            <a:chOff x="6609184" y="8872"/>
            <a:chExt cx="3469109" cy="2268000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28" t="9767" r="6272" b="11047"/>
            <a:stretch/>
          </p:blipFill>
          <p:spPr>
            <a:xfrm>
              <a:off x="7419877" y="44624"/>
              <a:ext cx="845491" cy="797042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 rotWithShape="1">
            <a:blip r:embed="rId2"/>
            <a:srcRect t="8172"/>
            <a:stretch/>
          </p:blipFill>
          <p:spPr>
            <a:xfrm>
              <a:off x="8723078" y="44624"/>
              <a:ext cx="1054458" cy="809155"/>
            </a:xfrm>
            <a:prstGeom prst="rect">
              <a:avLst/>
            </a:prstGeom>
          </p:spPr>
        </p:pic>
        <p:pic>
          <p:nvPicPr>
            <p:cNvPr id="252" name="Picture 251"/>
            <p:cNvPicPr>
              <a:picLocks noChangeAspect="1"/>
            </p:cNvPicPr>
            <p:nvPr/>
          </p:nvPicPr>
          <p:blipFill rotWithShape="1">
            <a:blip r:embed="rId3"/>
            <a:srcRect t="6028" b="5077"/>
            <a:stretch/>
          </p:blipFill>
          <p:spPr>
            <a:xfrm>
              <a:off x="6609184" y="8872"/>
              <a:ext cx="663570" cy="2268000"/>
            </a:xfrm>
            <a:prstGeom prst="rect">
              <a:avLst/>
            </a:prstGeom>
          </p:spPr>
        </p:pic>
        <p:sp>
          <p:nvSpPr>
            <p:cNvPr id="253" name="TextBox 252"/>
            <p:cNvSpPr txBox="1"/>
            <p:nvPr/>
          </p:nvSpPr>
          <p:spPr>
            <a:xfrm>
              <a:off x="7301648" y="1023119"/>
              <a:ext cx="2776645" cy="51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C2Hearonline.com</a:t>
              </a:r>
              <a:endParaRPr lang="en-GB" sz="2400" b="1" dirty="0"/>
            </a:p>
          </p:txBody>
        </p:sp>
        <p:cxnSp>
          <p:nvCxnSpPr>
            <p:cNvPr id="255" name="Straight Connector 254"/>
            <p:cNvCxnSpPr/>
            <p:nvPr/>
          </p:nvCxnSpPr>
          <p:spPr>
            <a:xfrm>
              <a:off x="7272754" y="980728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6" name="Straight Connector 255"/>
            <p:cNvCxnSpPr/>
            <p:nvPr/>
          </p:nvCxnSpPr>
          <p:spPr>
            <a:xfrm>
              <a:off x="7278000" y="1558533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57" name="Group 256"/>
          <p:cNvGrpSpPr/>
          <p:nvPr/>
        </p:nvGrpSpPr>
        <p:grpSpPr>
          <a:xfrm>
            <a:off x="6738980" y="116633"/>
            <a:ext cx="3266344" cy="2016224"/>
            <a:chOff x="6609184" y="8872"/>
            <a:chExt cx="3469109" cy="2268000"/>
          </a:xfrm>
        </p:grpSpPr>
        <p:pic>
          <p:nvPicPr>
            <p:cNvPr id="259" name="Picture 258"/>
            <p:cNvPicPr>
              <a:picLocks noChangeAspect="1"/>
            </p:cNvPicPr>
            <p:nvPr/>
          </p:nvPicPr>
          <p:blipFill rotWithShape="1">
            <a:blip r:embed="rId2"/>
            <a:srcRect t="8172"/>
            <a:stretch/>
          </p:blipFill>
          <p:spPr>
            <a:xfrm>
              <a:off x="8723078" y="44624"/>
              <a:ext cx="1054458" cy="809155"/>
            </a:xfrm>
            <a:prstGeom prst="rect">
              <a:avLst/>
            </a:prstGeom>
          </p:spPr>
        </p:pic>
        <p:pic>
          <p:nvPicPr>
            <p:cNvPr id="260" name="Picture 259"/>
            <p:cNvPicPr>
              <a:picLocks noChangeAspect="1"/>
            </p:cNvPicPr>
            <p:nvPr/>
          </p:nvPicPr>
          <p:blipFill rotWithShape="1">
            <a:blip r:embed="rId3"/>
            <a:srcRect t="6028" b="5077"/>
            <a:stretch/>
          </p:blipFill>
          <p:spPr>
            <a:xfrm>
              <a:off x="6609184" y="8872"/>
              <a:ext cx="663570" cy="2268000"/>
            </a:xfrm>
            <a:prstGeom prst="rect">
              <a:avLst/>
            </a:prstGeom>
          </p:spPr>
        </p:pic>
        <p:sp>
          <p:nvSpPr>
            <p:cNvPr id="261" name="TextBox 260"/>
            <p:cNvSpPr txBox="1"/>
            <p:nvPr/>
          </p:nvSpPr>
          <p:spPr>
            <a:xfrm>
              <a:off x="7301648" y="1023119"/>
              <a:ext cx="2776645" cy="51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C2Hearonline.com</a:t>
              </a:r>
              <a:endParaRPr lang="en-GB" sz="2400" b="1" dirty="0"/>
            </a:p>
          </p:txBody>
        </p:sp>
        <p:cxnSp>
          <p:nvCxnSpPr>
            <p:cNvPr id="263" name="Straight Connector 262"/>
            <p:cNvCxnSpPr/>
            <p:nvPr/>
          </p:nvCxnSpPr>
          <p:spPr>
            <a:xfrm>
              <a:off x="7272754" y="980728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>
              <a:off x="7278000" y="1558533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65" name="Group 264"/>
          <p:cNvGrpSpPr/>
          <p:nvPr/>
        </p:nvGrpSpPr>
        <p:grpSpPr>
          <a:xfrm>
            <a:off x="122421" y="2374066"/>
            <a:ext cx="3266344" cy="2016224"/>
            <a:chOff x="6609184" y="8872"/>
            <a:chExt cx="3469109" cy="2268000"/>
          </a:xfrm>
        </p:grpSpPr>
        <p:pic>
          <p:nvPicPr>
            <p:cNvPr id="267" name="Picture 266"/>
            <p:cNvPicPr>
              <a:picLocks noChangeAspect="1"/>
            </p:cNvPicPr>
            <p:nvPr/>
          </p:nvPicPr>
          <p:blipFill rotWithShape="1">
            <a:blip r:embed="rId2"/>
            <a:srcRect t="8172"/>
            <a:stretch/>
          </p:blipFill>
          <p:spPr>
            <a:xfrm>
              <a:off x="8723078" y="44624"/>
              <a:ext cx="1054458" cy="809155"/>
            </a:xfrm>
            <a:prstGeom prst="rect">
              <a:avLst/>
            </a:prstGeom>
          </p:spPr>
        </p:pic>
        <p:pic>
          <p:nvPicPr>
            <p:cNvPr id="268" name="Picture 267"/>
            <p:cNvPicPr>
              <a:picLocks noChangeAspect="1"/>
            </p:cNvPicPr>
            <p:nvPr/>
          </p:nvPicPr>
          <p:blipFill rotWithShape="1">
            <a:blip r:embed="rId3"/>
            <a:srcRect t="6028" b="5077"/>
            <a:stretch/>
          </p:blipFill>
          <p:spPr>
            <a:xfrm>
              <a:off x="6609184" y="8872"/>
              <a:ext cx="663570" cy="2268000"/>
            </a:xfrm>
            <a:prstGeom prst="rect">
              <a:avLst/>
            </a:prstGeom>
          </p:spPr>
        </p:pic>
        <p:sp>
          <p:nvSpPr>
            <p:cNvPr id="269" name="TextBox 268"/>
            <p:cNvSpPr txBox="1"/>
            <p:nvPr/>
          </p:nvSpPr>
          <p:spPr>
            <a:xfrm>
              <a:off x="7301648" y="1023119"/>
              <a:ext cx="2776645" cy="51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C2Hearonline.com</a:t>
              </a:r>
              <a:endParaRPr lang="en-GB" sz="2400" b="1" dirty="0"/>
            </a:p>
          </p:txBody>
        </p:sp>
        <p:cxnSp>
          <p:nvCxnSpPr>
            <p:cNvPr id="271" name="Straight Connector 270"/>
            <p:cNvCxnSpPr/>
            <p:nvPr/>
          </p:nvCxnSpPr>
          <p:spPr>
            <a:xfrm>
              <a:off x="7272754" y="980728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72" name="Straight Connector 271"/>
            <p:cNvCxnSpPr/>
            <p:nvPr/>
          </p:nvCxnSpPr>
          <p:spPr>
            <a:xfrm>
              <a:off x="7278000" y="1558533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73" name="Group 272"/>
          <p:cNvGrpSpPr/>
          <p:nvPr/>
        </p:nvGrpSpPr>
        <p:grpSpPr>
          <a:xfrm>
            <a:off x="3411776" y="2402818"/>
            <a:ext cx="3266344" cy="2016224"/>
            <a:chOff x="6609184" y="8872"/>
            <a:chExt cx="3469109" cy="2268000"/>
          </a:xfrm>
        </p:grpSpPr>
        <p:pic>
          <p:nvPicPr>
            <p:cNvPr id="275" name="Picture 274"/>
            <p:cNvPicPr>
              <a:picLocks noChangeAspect="1"/>
            </p:cNvPicPr>
            <p:nvPr/>
          </p:nvPicPr>
          <p:blipFill rotWithShape="1">
            <a:blip r:embed="rId2"/>
            <a:srcRect t="8172"/>
            <a:stretch/>
          </p:blipFill>
          <p:spPr>
            <a:xfrm>
              <a:off x="8723078" y="44624"/>
              <a:ext cx="1054458" cy="809155"/>
            </a:xfrm>
            <a:prstGeom prst="rect">
              <a:avLst/>
            </a:prstGeom>
          </p:spPr>
        </p:pic>
        <p:pic>
          <p:nvPicPr>
            <p:cNvPr id="276" name="Picture 275"/>
            <p:cNvPicPr>
              <a:picLocks noChangeAspect="1"/>
            </p:cNvPicPr>
            <p:nvPr/>
          </p:nvPicPr>
          <p:blipFill rotWithShape="1">
            <a:blip r:embed="rId3"/>
            <a:srcRect t="6028" b="5077"/>
            <a:stretch/>
          </p:blipFill>
          <p:spPr>
            <a:xfrm>
              <a:off x="6609184" y="8872"/>
              <a:ext cx="663570" cy="2268000"/>
            </a:xfrm>
            <a:prstGeom prst="rect">
              <a:avLst/>
            </a:prstGeom>
          </p:spPr>
        </p:pic>
        <p:sp>
          <p:nvSpPr>
            <p:cNvPr id="277" name="TextBox 276"/>
            <p:cNvSpPr txBox="1"/>
            <p:nvPr/>
          </p:nvSpPr>
          <p:spPr>
            <a:xfrm>
              <a:off x="7301648" y="1023119"/>
              <a:ext cx="2776645" cy="51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C2Hearonline.com</a:t>
              </a:r>
              <a:endParaRPr lang="en-GB" sz="2400" b="1" dirty="0"/>
            </a:p>
          </p:txBody>
        </p:sp>
        <p:cxnSp>
          <p:nvCxnSpPr>
            <p:cNvPr id="279" name="Straight Connector 278"/>
            <p:cNvCxnSpPr/>
            <p:nvPr/>
          </p:nvCxnSpPr>
          <p:spPr>
            <a:xfrm>
              <a:off x="7272754" y="980728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7278000" y="1558533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81" name="Group 280"/>
          <p:cNvGrpSpPr/>
          <p:nvPr/>
        </p:nvGrpSpPr>
        <p:grpSpPr>
          <a:xfrm>
            <a:off x="6702471" y="2387710"/>
            <a:ext cx="3266344" cy="2016224"/>
            <a:chOff x="6609184" y="8872"/>
            <a:chExt cx="3469109" cy="2268000"/>
          </a:xfrm>
        </p:grpSpPr>
        <p:pic>
          <p:nvPicPr>
            <p:cNvPr id="283" name="Picture 282"/>
            <p:cNvPicPr>
              <a:picLocks noChangeAspect="1"/>
            </p:cNvPicPr>
            <p:nvPr/>
          </p:nvPicPr>
          <p:blipFill rotWithShape="1">
            <a:blip r:embed="rId2"/>
            <a:srcRect t="8172"/>
            <a:stretch/>
          </p:blipFill>
          <p:spPr>
            <a:xfrm>
              <a:off x="8723078" y="44624"/>
              <a:ext cx="1054458" cy="809155"/>
            </a:xfrm>
            <a:prstGeom prst="rect">
              <a:avLst/>
            </a:prstGeom>
          </p:spPr>
        </p:pic>
        <p:pic>
          <p:nvPicPr>
            <p:cNvPr id="284" name="Picture 283"/>
            <p:cNvPicPr>
              <a:picLocks noChangeAspect="1"/>
            </p:cNvPicPr>
            <p:nvPr/>
          </p:nvPicPr>
          <p:blipFill rotWithShape="1">
            <a:blip r:embed="rId3"/>
            <a:srcRect t="6028" b="5077"/>
            <a:stretch/>
          </p:blipFill>
          <p:spPr>
            <a:xfrm>
              <a:off x="6609184" y="8872"/>
              <a:ext cx="663570" cy="2268000"/>
            </a:xfrm>
            <a:prstGeom prst="rect">
              <a:avLst/>
            </a:prstGeom>
          </p:spPr>
        </p:pic>
        <p:sp>
          <p:nvSpPr>
            <p:cNvPr id="285" name="TextBox 284"/>
            <p:cNvSpPr txBox="1"/>
            <p:nvPr/>
          </p:nvSpPr>
          <p:spPr>
            <a:xfrm>
              <a:off x="7301648" y="1023119"/>
              <a:ext cx="2776645" cy="51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C2Hearonline.com</a:t>
              </a:r>
              <a:endParaRPr lang="en-GB" sz="2400" b="1" dirty="0"/>
            </a:p>
          </p:txBody>
        </p:sp>
        <p:cxnSp>
          <p:nvCxnSpPr>
            <p:cNvPr id="287" name="Straight Connector 286"/>
            <p:cNvCxnSpPr/>
            <p:nvPr/>
          </p:nvCxnSpPr>
          <p:spPr>
            <a:xfrm>
              <a:off x="7272754" y="980728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7278000" y="1558533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89" name="Group 288"/>
          <p:cNvGrpSpPr/>
          <p:nvPr/>
        </p:nvGrpSpPr>
        <p:grpSpPr>
          <a:xfrm>
            <a:off x="122421" y="4667873"/>
            <a:ext cx="3266344" cy="2016224"/>
            <a:chOff x="6609184" y="8872"/>
            <a:chExt cx="3469109" cy="2268000"/>
          </a:xfrm>
        </p:grpSpPr>
        <p:pic>
          <p:nvPicPr>
            <p:cNvPr id="291" name="Picture 290"/>
            <p:cNvPicPr>
              <a:picLocks noChangeAspect="1"/>
            </p:cNvPicPr>
            <p:nvPr/>
          </p:nvPicPr>
          <p:blipFill rotWithShape="1">
            <a:blip r:embed="rId2"/>
            <a:srcRect t="8172"/>
            <a:stretch/>
          </p:blipFill>
          <p:spPr>
            <a:xfrm>
              <a:off x="8723078" y="44624"/>
              <a:ext cx="1054458" cy="809155"/>
            </a:xfrm>
            <a:prstGeom prst="rect">
              <a:avLst/>
            </a:prstGeom>
          </p:spPr>
        </p:pic>
        <p:pic>
          <p:nvPicPr>
            <p:cNvPr id="292" name="Picture 291"/>
            <p:cNvPicPr>
              <a:picLocks noChangeAspect="1"/>
            </p:cNvPicPr>
            <p:nvPr/>
          </p:nvPicPr>
          <p:blipFill rotWithShape="1">
            <a:blip r:embed="rId3"/>
            <a:srcRect t="6028" b="5077"/>
            <a:stretch/>
          </p:blipFill>
          <p:spPr>
            <a:xfrm>
              <a:off x="6609184" y="8872"/>
              <a:ext cx="663570" cy="2268000"/>
            </a:xfrm>
            <a:prstGeom prst="rect">
              <a:avLst/>
            </a:prstGeom>
          </p:spPr>
        </p:pic>
        <p:sp>
          <p:nvSpPr>
            <p:cNvPr id="293" name="TextBox 292"/>
            <p:cNvSpPr txBox="1"/>
            <p:nvPr/>
          </p:nvSpPr>
          <p:spPr>
            <a:xfrm>
              <a:off x="7301648" y="1023119"/>
              <a:ext cx="2776645" cy="51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C2Hearonline.com</a:t>
              </a:r>
              <a:endParaRPr lang="en-GB" sz="2400" b="1" dirty="0"/>
            </a:p>
          </p:txBody>
        </p:sp>
        <p:cxnSp>
          <p:nvCxnSpPr>
            <p:cNvPr id="295" name="Straight Connector 294"/>
            <p:cNvCxnSpPr/>
            <p:nvPr/>
          </p:nvCxnSpPr>
          <p:spPr>
            <a:xfrm>
              <a:off x="7272754" y="980728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96" name="Straight Connector 295"/>
            <p:cNvCxnSpPr/>
            <p:nvPr/>
          </p:nvCxnSpPr>
          <p:spPr>
            <a:xfrm>
              <a:off x="7278000" y="1558533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297" name="Group 296"/>
          <p:cNvGrpSpPr/>
          <p:nvPr/>
        </p:nvGrpSpPr>
        <p:grpSpPr>
          <a:xfrm>
            <a:off x="3411776" y="4707073"/>
            <a:ext cx="3266344" cy="2016224"/>
            <a:chOff x="6609184" y="8872"/>
            <a:chExt cx="3469109" cy="2268000"/>
          </a:xfrm>
        </p:grpSpPr>
        <p:pic>
          <p:nvPicPr>
            <p:cNvPr id="298" name="Picture 297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28" t="9767" r="6272" b="11047"/>
            <a:stretch/>
          </p:blipFill>
          <p:spPr>
            <a:xfrm>
              <a:off x="7419877" y="44624"/>
              <a:ext cx="845491" cy="797042"/>
            </a:xfrm>
            <a:prstGeom prst="rect">
              <a:avLst/>
            </a:prstGeom>
          </p:spPr>
        </p:pic>
        <p:pic>
          <p:nvPicPr>
            <p:cNvPr id="299" name="Picture 298"/>
            <p:cNvPicPr>
              <a:picLocks noChangeAspect="1"/>
            </p:cNvPicPr>
            <p:nvPr/>
          </p:nvPicPr>
          <p:blipFill rotWithShape="1">
            <a:blip r:embed="rId2"/>
            <a:srcRect t="8172"/>
            <a:stretch/>
          </p:blipFill>
          <p:spPr>
            <a:xfrm>
              <a:off x="8723078" y="44624"/>
              <a:ext cx="1054458" cy="809155"/>
            </a:xfrm>
            <a:prstGeom prst="rect">
              <a:avLst/>
            </a:prstGeom>
          </p:spPr>
        </p:pic>
        <p:pic>
          <p:nvPicPr>
            <p:cNvPr id="300" name="Picture 299"/>
            <p:cNvPicPr>
              <a:picLocks noChangeAspect="1"/>
            </p:cNvPicPr>
            <p:nvPr/>
          </p:nvPicPr>
          <p:blipFill rotWithShape="1">
            <a:blip r:embed="rId3"/>
            <a:srcRect t="6028" b="5077"/>
            <a:stretch/>
          </p:blipFill>
          <p:spPr>
            <a:xfrm>
              <a:off x="6609184" y="8872"/>
              <a:ext cx="663570" cy="2268000"/>
            </a:xfrm>
            <a:prstGeom prst="rect">
              <a:avLst/>
            </a:prstGeom>
          </p:spPr>
        </p:pic>
        <p:sp>
          <p:nvSpPr>
            <p:cNvPr id="301" name="TextBox 300"/>
            <p:cNvSpPr txBox="1"/>
            <p:nvPr/>
          </p:nvSpPr>
          <p:spPr>
            <a:xfrm>
              <a:off x="7301648" y="1023119"/>
              <a:ext cx="2776645" cy="51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C2Hearonline.com</a:t>
              </a:r>
              <a:endParaRPr lang="en-GB" sz="2400" b="1" dirty="0"/>
            </a:p>
          </p:txBody>
        </p:sp>
        <p:cxnSp>
          <p:nvCxnSpPr>
            <p:cNvPr id="303" name="Straight Connector 302"/>
            <p:cNvCxnSpPr/>
            <p:nvPr/>
          </p:nvCxnSpPr>
          <p:spPr>
            <a:xfrm>
              <a:off x="7272754" y="980728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04" name="Straight Connector 303"/>
            <p:cNvCxnSpPr/>
            <p:nvPr/>
          </p:nvCxnSpPr>
          <p:spPr>
            <a:xfrm>
              <a:off x="7278000" y="1558533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grpSp>
        <p:nvGrpSpPr>
          <p:cNvPr id="305" name="Group 304"/>
          <p:cNvGrpSpPr/>
          <p:nvPr/>
        </p:nvGrpSpPr>
        <p:grpSpPr>
          <a:xfrm>
            <a:off x="6690680" y="4667873"/>
            <a:ext cx="3266344" cy="2116293"/>
            <a:chOff x="6609184" y="8872"/>
            <a:chExt cx="3469109" cy="2380565"/>
          </a:xfrm>
        </p:grpSpPr>
        <p:pic>
          <p:nvPicPr>
            <p:cNvPr id="306" name="Picture 30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728" t="9767" r="6272" b="11047"/>
            <a:stretch/>
          </p:blipFill>
          <p:spPr>
            <a:xfrm>
              <a:off x="7419877" y="44624"/>
              <a:ext cx="845491" cy="797042"/>
            </a:xfrm>
            <a:prstGeom prst="rect">
              <a:avLst/>
            </a:prstGeom>
          </p:spPr>
        </p:pic>
        <p:pic>
          <p:nvPicPr>
            <p:cNvPr id="307" name="Picture 306"/>
            <p:cNvPicPr>
              <a:picLocks noChangeAspect="1"/>
            </p:cNvPicPr>
            <p:nvPr/>
          </p:nvPicPr>
          <p:blipFill rotWithShape="1">
            <a:blip r:embed="rId2"/>
            <a:srcRect t="8172"/>
            <a:stretch/>
          </p:blipFill>
          <p:spPr>
            <a:xfrm>
              <a:off x="8723078" y="44624"/>
              <a:ext cx="1054458" cy="809155"/>
            </a:xfrm>
            <a:prstGeom prst="rect">
              <a:avLst/>
            </a:prstGeom>
          </p:spPr>
        </p:pic>
        <p:pic>
          <p:nvPicPr>
            <p:cNvPr id="308" name="Picture 307"/>
            <p:cNvPicPr>
              <a:picLocks noChangeAspect="1"/>
            </p:cNvPicPr>
            <p:nvPr/>
          </p:nvPicPr>
          <p:blipFill rotWithShape="1">
            <a:blip r:embed="rId3"/>
            <a:srcRect t="6028" b="5077"/>
            <a:stretch/>
          </p:blipFill>
          <p:spPr>
            <a:xfrm>
              <a:off x="6609184" y="8872"/>
              <a:ext cx="663570" cy="2268000"/>
            </a:xfrm>
            <a:prstGeom prst="rect">
              <a:avLst/>
            </a:prstGeom>
          </p:spPr>
        </p:pic>
        <p:sp>
          <p:nvSpPr>
            <p:cNvPr id="309" name="TextBox 308"/>
            <p:cNvSpPr txBox="1"/>
            <p:nvPr/>
          </p:nvSpPr>
          <p:spPr>
            <a:xfrm>
              <a:off x="7301648" y="1023119"/>
              <a:ext cx="2776645" cy="519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/>
                <a:t>C2Hearonline.com</a:t>
              </a:r>
              <a:endParaRPr lang="en-GB" sz="2400" b="1" dirty="0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7279119" y="1558532"/>
              <a:ext cx="2570425" cy="83090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GB" sz="14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ew ‘go to’ website for interactive </a:t>
              </a: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multimedia videos on hearing aids </a:t>
              </a:r>
            </a:p>
          </p:txBody>
        </p:sp>
        <p:cxnSp>
          <p:nvCxnSpPr>
            <p:cNvPr id="311" name="Straight Connector 310"/>
            <p:cNvCxnSpPr/>
            <p:nvPr/>
          </p:nvCxnSpPr>
          <p:spPr>
            <a:xfrm>
              <a:off x="7272754" y="980728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312" name="Straight Connector 311"/>
            <p:cNvCxnSpPr/>
            <p:nvPr/>
          </p:nvCxnSpPr>
          <p:spPr>
            <a:xfrm>
              <a:off x="7278000" y="1558532"/>
              <a:ext cx="2628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78" name="Rectangle 77"/>
          <p:cNvSpPr/>
          <p:nvPr/>
        </p:nvSpPr>
        <p:spPr>
          <a:xfrm>
            <a:off x="3982878" y="1556792"/>
            <a:ext cx="2420187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New ‘go to’ website 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Hearing well, together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7354461" y="1556792"/>
            <a:ext cx="2420187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Multimedia videos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Hearing well, together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36127" y="3789380"/>
            <a:ext cx="2420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Multimedia videos for new hearing aid users</a:t>
            </a:r>
          </a:p>
        </p:txBody>
      </p:sp>
      <p:sp>
        <p:nvSpPr>
          <p:cNvPr id="82" name="Rectangle 81"/>
          <p:cNvSpPr/>
          <p:nvPr/>
        </p:nvSpPr>
        <p:spPr>
          <a:xfrm>
            <a:off x="4074860" y="3854019"/>
            <a:ext cx="24201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Helping new hearing aid users to hear better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310095" y="3843130"/>
            <a:ext cx="2420187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369675" y="3812641"/>
            <a:ext cx="2420187" cy="579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200"/>
              </a:spcAft>
            </a:pP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Multimedia videos</a:t>
            </a:r>
          </a:p>
          <a:p>
            <a:pPr algn="ctr"/>
            <a:r>
              <a:rPr lang="en-GB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Hearing well, together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279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69</Words>
  <Application>Microsoft Office PowerPoint</Application>
  <PresentationFormat>A4 Paper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Nottingham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UoN User</dc:creator>
  <cp:lastModifiedBy>Ferguson, Melanie</cp:lastModifiedBy>
  <cp:revision>15</cp:revision>
  <cp:lastPrinted>2016-04-21T15:29:51Z</cp:lastPrinted>
  <dcterms:created xsi:type="dcterms:W3CDTF">2016-04-21T15:07:22Z</dcterms:created>
  <dcterms:modified xsi:type="dcterms:W3CDTF">2019-07-14T09:05:30Z</dcterms:modified>
</cp:coreProperties>
</file>